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4" r:id="rId2"/>
  </p:sldMasterIdLst>
  <p:notesMasterIdLst>
    <p:notesMasterId r:id="rId44"/>
  </p:notesMasterIdLst>
  <p:sldIdLst>
    <p:sldId id="256" r:id="rId3"/>
    <p:sldId id="462" r:id="rId4"/>
    <p:sldId id="407" r:id="rId5"/>
    <p:sldId id="409" r:id="rId6"/>
    <p:sldId id="410" r:id="rId7"/>
    <p:sldId id="411" r:id="rId8"/>
    <p:sldId id="412" r:id="rId9"/>
    <p:sldId id="417" r:id="rId10"/>
    <p:sldId id="418" r:id="rId11"/>
    <p:sldId id="419" r:id="rId12"/>
    <p:sldId id="420" r:id="rId13"/>
    <p:sldId id="457" r:id="rId14"/>
    <p:sldId id="458" r:id="rId15"/>
    <p:sldId id="459" r:id="rId16"/>
    <p:sldId id="460" r:id="rId17"/>
    <p:sldId id="461" r:id="rId18"/>
    <p:sldId id="424" r:id="rId19"/>
    <p:sldId id="434" r:id="rId20"/>
    <p:sldId id="435" r:id="rId21"/>
    <p:sldId id="436" r:id="rId22"/>
    <p:sldId id="437" r:id="rId23"/>
    <p:sldId id="438" r:id="rId24"/>
    <p:sldId id="439" r:id="rId25"/>
    <p:sldId id="456" r:id="rId26"/>
    <p:sldId id="440" r:id="rId27"/>
    <p:sldId id="441" r:id="rId28"/>
    <p:sldId id="442" r:id="rId29"/>
    <p:sldId id="443" r:id="rId30"/>
    <p:sldId id="444" r:id="rId31"/>
    <p:sldId id="445" r:id="rId32"/>
    <p:sldId id="446" r:id="rId33"/>
    <p:sldId id="447" r:id="rId34"/>
    <p:sldId id="448" r:id="rId35"/>
    <p:sldId id="450" r:id="rId36"/>
    <p:sldId id="449" r:id="rId37"/>
    <p:sldId id="451" r:id="rId38"/>
    <p:sldId id="452" r:id="rId39"/>
    <p:sldId id="453" r:id="rId40"/>
    <p:sldId id="454" r:id="rId41"/>
    <p:sldId id="455" r:id="rId42"/>
    <p:sldId id="39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7CE9A0-D1F1-E246-BC08-62CC6A3FB138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A2DB5-52B6-7D41-A97A-F8684CCB0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292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2802D-2D03-BE49-97AF-DE25499D6F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3C79BB-C53F-454F-8922-2B2739189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4EF80-FE65-ED4F-9FE0-B09E92D1E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B415-D925-C342-BE05-9208884AB40A}" type="datetime1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F942A-634C-BB40-9910-CBFA44068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42F66-DE68-D245-97C8-9A6FA1D0A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65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A86B8-FDC8-A24B-A420-9A352903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A81A36-D120-B846-BA83-5C4BFEA362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F6F14-E9DD-E146-A94A-4A7CA228F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3E700-E973-134B-9020-7BE9564CA294}" type="datetime1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70E94-9F94-1649-8FE1-5341BF855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F5164-23F2-A840-AE31-9813D2137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77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027D83-6F99-5343-9159-1F2E060A4D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F7CEDD-89DF-CC43-9E60-8FC65D4CFA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E88CF-EA17-6D4E-A676-D0DD2AEEE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18360-6074-9B47-AC07-1B1F742BCE6B}" type="datetime1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857EE-AA9E-7744-B121-837829395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5FA26-DD53-CA43-B54B-89E91BCDA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618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5AAB95-C0B7-454F-88A1-ADA86864947C}" type="datetime1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85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0746"/>
            <a:ext cx="10972800" cy="38454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F8CBAF-AD22-4647-A99D-4FE18B76AC9F}" type="datetime1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981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8075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9E479B-4F73-4C4D-A1AD-DB48CAE49832}" type="datetime1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894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46FF8F-75BB-D744-A41A-0890EAEE91CC}" type="datetime1">
              <a:rPr lang="en-US" smtClean="0"/>
              <a:t>11/28/23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57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867339"/>
            <a:ext cx="10972800" cy="10683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9D7704-9435-A448-9ECB-3E40F7100BA8}" type="datetime1">
              <a:rPr lang="en-US" smtClean="0"/>
              <a:t>11/28/23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83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92A3CB-3804-1A42-9E43-7CBC88E81F01}" type="datetime1">
              <a:rPr lang="en-US" smtClean="0"/>
              <a:t>11/28/23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258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EE560B-4B77-FB4A-B5A7-526D4433471D}" type="datetime1">
              <a:rPr lang="en-US" smtClean="0"/>
              <a:t>11/28/23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319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D9BCAA-5686-0C41-B8AD-E2E11FDB77C1}" type="datetime1">
              <a:rPr lang="en-US" smtClean="0"/>
              <a:t>11/28/23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80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C586-3F5F-8148-BB1F-499EF949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E2D30-D2E4-C24D-96F5-10BF4E042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C657D-8EE5-CB48-9FCB-F9F368C27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D809E-4E90-CE44-B121-200821F79668}" type="datetime1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A4680-2FCD-2C45-88DD-58DC3F094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3DDA8-E64C-534E-9966-09CB65200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475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20DCC9-8837-AA4D-B6EB-E691A78607BB}" type="datetime1">
              <a:rPr lang="en-US" smtClean="0"/>
              <a:t>11/28/23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682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DED8EB-4DAF-D648-9B14-DF99461439E8}" type="datetime1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201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3113E4-0B5F-7748-B874-0CF8C4729EBB}" type="datetime1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82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0776C-1D59-8049-88C7-A9CF31D46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8B2CAF-2FC3-CE40-AFEE-BB0B1776B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7856D-91AF-CD4F-BBB9-BB22C9E86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8BE6F-BE6A-9A4F-BE17-4DE76755174B}" type="datetime1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E3E7E-C490-8847-8BD6-E8FF92724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8B10A-A8F3-4D47-8A42-C63FD91ED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15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16C5A-058F-7443-BE51-F3484A7E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365D3-EC68-114D-9B11-DAB294D6F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729DA-5D8F-0D4A-9476-2A4B456533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E80497-C1FE-D547-B571-D69E57419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BB9F7-B4F2-BA45-A172-62C4DB72B8C9}" type="datetime1">
              <a:rPr lang="en-US" smtClean="0"/>
              <a:t>11/28/23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48521-7F13-C445-8751-4E87C9A27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37EE6-7CA7-0E41-9D14-899502497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33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1FEF4-0D8E-DE46-AA71-05EE50ED0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D346F-A12C-C142-8A93-08AF8CD4F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A45F87-A4D7-9343-A334-BB0CFE4C1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5EE44D-0A72-974F-A950-E6793FBEAC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D733BD-E3C6-644A-BFEA-478497880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82D901-6AD6-4A49-BB2B-6B6114E8D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5F785-6636-2E45-AA7A-60B36987077E}" type="datetime1">
              <a:rPr lang="en-US" smtClean="0"/>
              <a:t>11/28/23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8327C-C108-2948-9F3B-C5B7A290D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E731F0-A30E-CD44-8DE4-E48337563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82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B4FD0-E6C0-4B4E-9F81-15DB20837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13ED28-8A5F-F64A-8A93-8A03DD77C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23EF8-3EDB-8A4E-87F1-C3E19EC1DCF9}" type="datetime1">
              <a:rPr lang="en-US" smtClean="0"/>
              <a:t>11/28/23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56722-EB54-8141-9FFB-B883395CC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2943BF-772C-0847-97EA-D301AA577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16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AB0981-B3E8-BA40-99FE-EA2C2AD95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B3BD4-F804-A84B-9D9A-D994C0BE6923}" type="datetime1">
              <a:rPr lang="en-US" smtClean="0"/>
              <a:t>11/28/23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22584C-B9F3-5C46-B605-B2FB47395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55008-FE08-E24B-9B3C-0A16B2CEE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98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7EC03-3651-D14B-AEAB-3A7133F5A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6D8CA-8B8C-944F-8C90-AE9CC8AC0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4B7D9-B6E8-714F-A4A5-B28D20D3F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B4357-3269-4248-AEAA-3609D1B5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1D370-4EF4-6749-95FE-0A3B297E989E}" type="datetime1">
              <a:rPr lang="en-US" smtClean="0"/>
              <a:t>11/28/23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507DF4-EB73-9348-BA24-2E62ACB54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BFC95E-AF76-2F40-8E6E-10EEB82B0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87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06BE1-1070-164D-B226-7BEB3337B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FE752A-35DB-4244-957A-47F0C249B8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5A8CC6-3E86-9E4C-B828-E55B4933B0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5BC1C-7B9D-C646-8E67-4C98CDDA9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9ED5-4E49-3947-8FD4-A6647BF556FB}" type="datetime1">
              <a:rPr lang="en-US" smtClean="0"/>
              <a:t>11/28/23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79295E-F278-8441-AA89-1F2F8EB28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FDEB5-4B8E-1143-AC2B-DDB5F2941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45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12B010-5E9E-E240-BC91-7846D2B27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3D9EB-2FC9-1848-BCB3-4904198DC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44448-0A7D-184E-908E-72ADAF04E2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60054-1AB5-6B44-B60E-E221838CC08B}" type="datetime1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86183-444C-E749-AEE5-FEA7D7D6E2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18D00-42C1-B442-BC2B-ECBBCB6471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51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3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0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067FB03-2A1A-5D42-A8FC-BAFCBBB53DEB}" type="datetime1">
              <a:rPr lang="en-US" smtClean="0"/>
              <a:t>11/28/23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2029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32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ctr" defTabSz="609585" rtl="0" eaLnBrk="1" fontAlgn="base" hangingPunct="1">
        <a:spcBef>
          <a:spcPct val="0"/>
        </a:spcBef>
        <a:spcAft>
          <a:spcPct val="0"/>
        </a:spcAft>
        <a:defRPr sz="4267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67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33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forms/d/1t09SuKXjy14ONllMwl9JbGAfjAnQe30bZCRzleXsFJI/edit" TargetMode="Externa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NE 795: Advanced Reactor Materials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Fall 2023</a:t>
            </a:r>
          </a:p>
          <a:p>
            <a:r>
              <a:rPr lang="en-US" dirty="0"/>
              <a:t>Dr. Benjamin Beeler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4DCA5-D869-A64E-9890-DE497E849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64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4428A-BA37-E44A-9837-EDA355AEC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Alloy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F3D2C-39B6-BD4F-8FD2-7F61AD6FA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864772" cy="4157663"/>
          </a:xfrm>
        </p:spPr>
        <p:txBody>
          <a:bodyPr/>
          <a:lstStyle/>
          <a:p>
            <a:r>
              <a:rPr lang="en-US" sz="2200" dirty="0"/>
              <a:t>Corrosion is strongly dependent upon the alloy class </a:t>
            </a:r>
          </a:p>
          <a:p>
            <a:r>
              <a:rPr lang="en-US" sz="2200" dirty="0"/>
              <a:t>Oxidation is most rapid for F/M steels and slowest for Ni alloys</a:t>
            </a:r>
          </a:p>
          <a:p>
            <a:r>
              <a:rPr lang="en-US" sz="2200" dirty="0"/>
              <a:t>Temperature has a very strong effect on corrosion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37FFC2-F45B-4D4E-9AD6-DF26384054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7060" y="1018284"/>
            <a:ext cx="3441079" cy="277664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7CF0A-B5CB-7F4F-8809-3E6724DF4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207602-5802-564A-A1ED-788397CD981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9799" y="3815471"/>
            <a:ext cx="3574519" cy="27234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E0DD67-6A64-2A40-BF10-24DF0782E7AE}"/>
              </a:ext>
            </a:extLst>
          </p:cNvPr>
          <p:cNvSpPr txBox="1"/>
          <p:nvPr/>
        </p:nvSpPr>
        <p:spPr>
          <a:xfrm>
            <a:off x="10514318" y="4624247"/>
            <a:ext cx="1498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NF616 = F/M</a:t>
            </a:r>
          </a:p>
          <a:p>
            <a:r>
              <a:rPr lang="en-US" dirty="0"/>
              <a:t>316 = </a:t>
            </a:r>
            <a:r>
              <a:rPr lang="en-US" dirty="0" err="1"/>
              <a:t>aust.</a:t>
            </a:r>
            <a:endParaRPr lang="en-US" dirty="0"/>
          </a:p>
          <a:p>
            <a:r>
              <a:rPr lang="en-US" dirty="0"/>
              <a:t>625 = Ni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BEA446-FE74-274D-81BF-B931E8E48337}"/>
              </a:ext>
            </a:extLst>
          </p:cNvPr>
          <p:cNvSpPr txBox="1"/>
          <p:nvPr/>
        </p:nvSpPr>
        <p:spPr>
          <a:xfrm>
            <a:off x="10671586" y="1968500"/>
            <a:ext cx="1151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Dissolved O content 25 ppb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455EB7-7278-B341-9D6E-F7C65ACE59C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9840" y="4332288"/>
            <a:ext cx="3047765" cy="24305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08915E-B4A9-2049-9875-2DFF00E1EAD3}"/>
              </a:ext>
            </a:extLst>
          </p:cNvPr>
          <p:cNvSpPr txBox="1"/>
          <p:nvPr/>
        </p:nvSpPr>
        <p:spPr>
          <a:xfrm>
            <a:off x="4495501" y="5034557"/>
            <a:ext cx="1702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HCM12A = F/M</a:t>
            </a:r>
          </a:p>
          <a:p>
            <a:r>
              <a:rPr lang="en-US" dirty="0"/>
              <a:t>D9 = </a:t>
            </a:r>
            <a:r>
              <a:rPr lang="en-US" dirty="0" err="1"/>
              <a:t>aust.</a:t>
            </a:r>
            <a:endParaRPr lang="en-US" dirty="0"/>
          </a:p>
          <a:p>
            <a:r>
              <a:rPr lang="en-US" dirty="0"/>
              <a:t>625 = Ni</a:t>
            </a:r>
          </a:p>
        </p:txBody>
      </p:sp>
    </p:spTree>
    <p:extLst>
      <p:ext uri="{BB962C8B-B14F-4D97-AF65-F5344CB8AC3E}">
        <p14:creationId xmlns:p14="http://schemas.microsoft.com/office/powerpoint/2010/main" val="3101476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39E25-8912-E446-A327-6A52D9A5C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 Corrosion Cracking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CFF0E-72E9-BE43-BBBA-31C9459D35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Austenitic stainless steels and nickel-based alloys exhibit susceptibility to IGSCC in pure SCW over the temperature range of 400–650C </a:t>
            </a:r>
          </a:p>
          <a:p>
            <a:r>
              <a:rPr lang="en-US" sz="2400" dirty="0"/>
              <a:t>IGSCC decreases with temperature, but overall fracture increases with temperature</a:t>
            </a:r>
          </a:p>
          <a:p>
            <a:r>
              <a:rPr lang="en-US" sz="2400" dirty="0"/>
              <a:t>Small additions of HCl or H2SO4 increase susceptibility to IGSCC in austenitic alloys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590678-D187-6C4E-9884-F9FE7F37C43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Ni based alloys are more susceptible to SCC than austenitic steels</a:t>
            </a:r>
          </a:p>
          <a:p>
            <a:r>
              <a:rPr lang="en-US" sz="2400" dirty="0"/>
              <a:t>Higher Cr content in Ni alloys seems to reduce the extent of SCC</a:t>
            </a:r>
          </a:p>
          <a:p>
            <a:r>
              <a:rPr lang="en-US" sz="2400" dirty="0"/>
              <a:t>F/M alloys are generally resistant to SCC (HT-9 is an exception)</a:t>
            </a:r>
          </a:p>
          <a:p>
            <a:r>
              <a:rPr lang="en-US" sz="2400" dirty="0"/>
              <a:t>Irradiation strongly exacerbates SCC, but the effect decreases with increasing temperature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BC09DE-3BBE-F147-AC5E-13470E744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163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CO2 corrosion in reactors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5CE2A5-2FD6-6F4D-9D13-257FBB46D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416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DF91C-71F2-0EE6-1F10-9C2A2B45A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CO2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BEF46-E33C-E2B0-C4EB-79E280E317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Magnox CO2-cooled reactor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1CBA4A-8C79-ADBA-A2FF-65C7817461F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Tertiary cycle with supercritical CO2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3DDC2-2893-0051-7F5C-BB16E0B12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E59EF8-3362-BFBD-671B-7CD8010B5F1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6220" y="2942246"/>
            <a:ext cx="4607560" cy="32990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79381-B53E-4D90-8767-1201E164D89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476" y="2942245"/>
            <a:ext cx="4998504" cy="329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18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5E9B5-876E-0319-C151-5173CDFF1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CO2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81A4B-C4E8-5C67-1E31-8B1620B4F64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Remove concerns for interaction of liquid metal coolants with water/steam while achieving similar efficiencies</a:t>
            </a:r>
          </a:p>
          <a:p>
            <a:r>
              <a:rPr lang="en-US" sz="2400" dirty="0"/>
              <a:t>CO2 can serve as primary coolant in gas cooled reactor systems</a:t>
            </a:r>
          </a:p>
          <a:p>
            <a:r>
              <a:rPr lang="en-US" sz="2400" dirty="0"/>
              <a:t>Fe-Cr steels are considered as the primary structural components in contact with CO2 gas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D05C2B-08DA-8154-AB2E-AA765874AD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Corrosion resistance is of primary concern, especially for parts at high temperatures and with expected long lifetimes</a:t>
            </a:r>
          </a:p>
          <a:p>
            <a:r>
              <a:rPr lang="en-US" sz="2400" dirty="0"/>
              <a:t>Unlike conditions encountered in SCWRs, corrosion in pure sCO2 is not electrochemical in nature but is instead characteristic of a gas-phase oxidation process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8F9D76-AF87-7AC3-ECFA-343A8D636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349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4E139-28B8-C222-C5C5-2675BD340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CO2 Corrosion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8D18C-3AD2-14FF-4B86-859E87C800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Exposure of structural alloys to CO2 results in the formation of a metal oxide layer on the surface</a:t>
            </a:r>
          </a:p>
          <a:p>
            <a:r>
              <a:rPr lang="en-US" sz="2400" dirty="0"/>
              <a:t>Oxidation comes from partial pressure of oxygen in the CO2 decomposition reaction:</a:t>
            </a:r>
          </a:p>
          <a:p>
            <a:endParaRPr lang="en-US" sz="2400" dirty="0"/>
          </a:p>
          <a:p>
            <a:r>
              <a:rPr lang="en-US" sz="2400" dirty="0"/>
              <a:t>Even at very low oxygen PP, metal oxides will still want to form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80BA94-DFF2-4508-61B5-FA96054BE5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Typically, steady-state parabolic growth kinetics are achieved, with the rate-limiting step of diffusion through the oxide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A966BB-9BFC-2F7A-90E3-C72AF0B5F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B32C64-A9E8-C328-AE8B-B79D196A5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949" y="4373616"/>
            <a:ext cx="1847587" cy="450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920EBC-C68A-5AA5-01F4-40DA5B2F9FA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2738" y="1738317"/>
            <a:ext cx="4109724" cy="247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528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BA86B-A85B-931F-58DC-42F2BADAD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Three-regime corrosion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56D0D-CCB5-9E8D-F673-C3918B512A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For steels with enough Cr, a thin Cr-rich oxide scale forms during the early stages of exposure</a:t>
            </a:r>
          </a:p>
          <a:p>
            <a:r>
              <a:rPr lang="en-US" sz="2200" dirty="0"/>
              <a:t>If the steel does not contain enough Cr or if the previously formed Cr-rich oxide scale growth is disrupted, an Fe-rich oxide scale is formed</a:t>
            </a:r>
          </a:p>
          <a:p>
            <a:r>
              <a:rPr lang="en-US" sz="2200" dirty="0"/>
              <a:t>The growth rate of Fe-rich oxides is significantly faster than Cr-rich oxides, leading to higher oxidation rates</a:t>
            </a:r>
          </a:p>
          <a:p>
            <a:r>
              <a:rPr lang="en-US" sz="2200" dirty="0"/>
              <a:t>Third regime is linear kinetics and labeled breakaway swelling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A34AC6-5FB1-D38A-5149-7F62EAE5F7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50000" y="2307431"/>
            <a:ext cx="5080000" cy="34798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365C4F-8062-B7A7-4DC7-55C440A9B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468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Composite fuels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5CE2A5-2FD6-6F4D-9D13-257FBB46D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794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B5ACF-4BB1-3447-B810-22EB42DF4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Composite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BD6F0-87F7-3244-94BA-E06746CCC4E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Composite fuels consist of a fissile phase dispersed in an inert, nonfuel matrix</a:t>
            </a:r>
          </a:p>
          <a:p>
            <a:r>
              <a:rPr lang="en-US" sz="2400" dirty="0"/>
              <a:t>These types of fuels have been used since the 1950s in high-temperature and high-power density applications</a:t>
            </a:r>
          </a:p>
          <a:p>
            <a:r>
              <a:rPr lang="en-US" sz="2400" dirty="0"/>
              <a:t>Composite fuels are typically distinguished into two types: Cermet and </a:t>
            </a:r>
            <a:r>
              <a:rPr lang="en-US" sz="2400" dirty="0" err="1"/>
              <a:t>Cercer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D54C03-8239-DF40-BD88-6BC623A09C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599" y="1968503"/>
            <a:ext cx="5657327" cy="4157663"/>
          </a:xfrm>
        </p:spPr>
        <p:txBody>
          <a:bodyPr/>
          <a:lstStyle/>
          <a:p>
            <a:r>
              <a:rPr lang="en-US" sz="2400" dirty="0"/>
              <a:t>Cermet: ceramic fuel particles dispersed in a metallic matrix</a:t>
            </a:r>
          </a:p>
          <a:p>
            <a:r>
              <a:rPr lang="en-US" sz="2400" dirty="0" err="1"/>
              <a:t>Cercer</a:t>
            </a:r>
            <a:r>
              <a:rPr lang="en-US" sz="2400" dirty="0"/>
              <a:t>: ceramic fuel particles in a ceramic matrix</a:t>
            </a:r>
          </a:p>
          <a:p>
            <a:r>
              <a:rPr lang="en-US" sz="2400" dirty="0"/>
              <a:t>47 different fuel matrix combinations have been experimentally explored </a:t>
            </a:r>
          </a:p>
          <a:p>
            <a:r>
              <a:rPr lang="en-US" sz="2400" dirty="0"/>
              <a:t>Composite fuels have potential as high burnup fuels to either transmute transuranic elements, or to replace conventional UO2 fuel pellets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785DA-319E-CB4C-9C36-F0CD952A8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479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68E98-D110-9843-847A-316DC5D65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Composite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56C9D-3E9E-F345-B1F7-0F11AE3C22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 most complete experimental work focused on UO2 particles dispersed in stainless steel</a:t>
            </a:r>
          </a:p>
          <a:p>
            <a:r>
              <a:rPr lang="en-US" sz="2400" dirty="0"/>
              <a:t>The primary feature that distinguishes composite fuels from the pellet-in-cladding fuel types is the localization of fuel material within an inert matrix</a:t>
            </a:r>
          </a:p>
          <a:p>
            <a:r>
              <a:rPr lang="en-US" sz="2400" dirty="0"/>
              <a:t>Fuel particles can be individually clad within the matrix material by an individual coating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1BCC34-ABC4-B749-BBF2-891419023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EA674A-CA27-2243-A333-344846313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902" y="697388"/>
            <a:ext cx="5397500" cy="302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D3164E-F89D-9F4E-8122-0C8F6BD7E2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0051" y="3719988"/>
            <a:ext cx="3207198" cy="300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698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BE4B8-875F-283E-2B9E-EB0DC9AC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3509C-2220-8A97-E14A-7C4C23AED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Last exam on Thursday</a:t>
            </a:r>
          </a:p>
          <a:p>
            <a:r>
              <a:rPr lang="en-US" dirty="0"/>
              <a:t>Complete the class eval poll</a:t>
            </a:r>
          </a:p>
          <a:p>
            <a:r>
              <a:rPr lang="en-US" dirty="0"/>
              <a:t>Complete my poll also for a +5 on exam:</a:t>
            </a:r>
          </a:p>
          <a:p>
            <a:pPr lvl="1"/>
            <a:r>
              <a:rPr lang="en-US" dirty="0">
                <a:hlinkClick r:id="rId2"/>
              </a:rPr>
              <a:t>https://docs.google.com/forms/d/1t09SuKXjy14ONllMwl9JbGAfjAnQe30bZCRzleXsFJI/edit</a:t>
            </a:r>
            <a:endParaRPr lang="en-US" dirty="0"/>
          </a:p>
          <a:p>
            <a:r>
              <a:rPr lang="en-US" dirty="0"/>
              <a:t>Will send this out to everyone after 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F3C50-3111-4702-E323-05EF5D60C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04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867D0-15A6-0740-B54C-7A65343ED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Cermet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C5BB5-B5B6-7C40-93A6-0C169C3AEA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 performance of the Cermet fuel depends on the ability of the matrix to retain strength and ductility during irradiation</a:t>
            </a:r>
          </a:p>
          <a:p>
            <a:r>
              <a:rPr lang="en-US" sz="2400" dirty="0"/>
              <a:t>The strength of the matrix must be sufficient to resist cracking from stresses due to solid fission products and fission gas swelling</a:t>
            </a:r>
          </a:p>
          <a:p>
            <a:r>
              <a:rPr lang="en-US" sz="2400" dirty="0"/>
              <a:t>The major source of matrix degradation is the fission fragments ejected from the fuel </a:t>
            </a:r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515562-A6F8-AB49-94C4-1B522ECAB83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The distance between (or density) of fuel particles must be sufficient such that the damage region around a given particle does not overlap with an adjacent particle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6B7FD7-EC20-C149-AD57-1A522F5A4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A00F8-6277-9B4F-ADFA-AF0888A821F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4292" y="3846905"/>
            <a:ext cx="3926615" cy="267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17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E18BD-FDEA-294A-9F2E-254769FA2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Cercer</a:t>
            </a:r>
            <a:r>
              <a:rPr lang="en-US" dirty="0"/>
              <a:t>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B96E9-3F82-1F4E-BC11-5D7A382050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 typical failure mode in </a:t>
            </a:r>
            <a:r>
              <a:rPr lang="en-US" sz="2400" dirty="0" err="1"/>
              <a:t>cercer</a:t>
            </a:r>
            <a:r>
              <a:rPr lang="en-US" sz="2400" dirty="0"/>
              <a:t> fuels is fuel particle swelling that leads to a tensile stress in the matrix, followed by matrix cracking </a:t>
            </a:r>
          </a:p>
          <a:p>
            <a:r>
              <a:rPr lang="en-US" sz="2400" dirty="0"/>
              <a:t>Models have been constructed to predict failure taken from thermal expansion in duplex ceramics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2C8CA6-FBF0-6D44-AEF8-36CFD6FBE7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Increasing the interparticle distance, decreasing the particle size, decreasing fuel swelling and thermal expansion, etc., reduce the probability of fracture of the matrix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F2236A-6521-AB49-B7D8-1FA3D8242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B1A176-280E-E04F-83BD-071719BFA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100" y="5009776"/>
            <a:ext cx="41910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78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6B209-849E-8A4A-809E-D18357524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Composite Thermal Conductivity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8C7F2-0BE3-5B42-B5E0-4332BFE99D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The behavior of composite fuels can be heavily influenced by fuel operating temperature, and thermal conductivity is of primary importance in the irradiation behavior of these fuels</a:t>
            </a:r>
          </a:p>
          <a:p>
            <a:r>
              <a:rPr lang="en-US" sz="2200" dirty="0"/>
              <a:t>Fuel particle size, shape, orientation, and distribution, and matrix porosity and the thermal conductivities of the fuel and matrix species are the key properties of interest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3E0AEC-EE24-744D-A068-535A510874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7600" y="2237441"/>
            <a:ext cx="5384800" cy="315207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43AA75-6361-A340-9FA9-D6DF4D04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862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3C4A5-0403-F04B-90AD-C1D71ACF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Irradiation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8D30F-FF90-6643-BC72-53D1746025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5726655" cy="4157663"/>
          </a:xfrm>
        </p:spPr>
        <p:txBody>
          <a:bodyPr/>
          <a:lstStyle/>
          <a:p>
            <a:r>
              <a:rPr lang="en-US" sz="2200" dirty="0"/>
              <a:t>Most irradiation information is on UO2 dispersed in stainless steel</a:t>
            </a:r>
          </a:p>
          <a:p>
            <a:r>
              <a:rPr lang="en-US" sz="2200" dirty="0"/>
              <a:t>Full-size 20vol% plate-type elements reached 65 at% burnup at surface temperatures of 315–427C with no blistering or cracking</a:t>
            </a:r>
          </a:p>
          <a:p>
            <a:r>
              <a:rPr lang="en-US" sz="2200" dirty="0"/>
              <a:t>There are bounding limits on fission density (+ loading) and surface temperature</a:t>
            </a:r>
          </a:p>
          <a:p>
            <a:r>
              <a:rPr lang="en-US" sz="2200" dirty="0"/>
              <a:t>Higher matrix loadings are possible, but are restricted to low (&lt;15%) burnups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CF2CD86-CA49-A343-9281-AEF86648E1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7520" y="1302846"/>
            <a:ext cx="5551045" cy="482331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06147-F213-8445-B61B-00A9436B9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128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fuels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5CE2A5-2FD6-6F4D-9D13-257FBB46D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38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8C43E-4903-9448-8332-D8CDA5B77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Particle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8C796-D392-7F40-9F4B-FAA97F37BA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When the fissile isotopes are coming from spent fuel that is chemically separated (reprocessed), particle fuel with its direct filling of fuel particles into the fuel pin offers several advantages</a:t>
            </a:r>
          </a:p>
          <a:p>
            <a:r>
              <a:rPr lang="en-US" sz="2400" dirty="0"/>
              <a:t>Two major types of particle fuel are sphere-</a:t>
            </a:r>
            <a:r>
              <a:rPr lang="en-US" sz="2400" dirty="0" err="1"/>
              <a:t>pac</a:t>
            </a:r>
            <a:r>
              <a:rPr lang="en-US" sz="2400" dirty="0"/>
              <a:t> and </a:t>
            </a:r>
            <a:r>
              <a:rPr lang="en-US" sz="2400" dirty="0" err="1"/>
              <a:t>Vipac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42F0B62-73B3-4D43-82F5-E30D73CFB0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30255" y="1079582"/>
            <a:ext cx="5243005" cy="504658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68981-6F27-7548-BEDA-F7028C11D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79265E-C1BE-6841-915F-D5AFFB586EFD}"/>
              </a:ext>
            </a:extLst>
          </p:cNvPr>
          <p:cNvSpPr txBox="1"/>
          <p:nvPr/>
        </p:nvSpPr>
        <p:spPr>
          <a:xfrm>
            <a:off x="6938682" y="1079582"/>
            <a:ext cx="1247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Vipac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1A6F86-C45D-DC42-9526-C23EA33329AB}"/>
              </a:ext>
            </a:extLst>
          </p:cNvPr>
          <p:cNvSpPr txBox="1"/>
          <p:nvPr/>
        </p:nvSpPr>
        <p:spPr>
          <a:xfrm>
            <a:off x="6938681" y="5687260"/>
            <a:ext cx="1247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sphere-</a:t>
            </a:r>
            <a:r>
              <a:rPr lang="en-US" dirty="0" err="1"/>
              <a:t>pac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620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6F46B-85CA-4444-9AED-9B9B2E54D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Vipac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BBDB6-512A-0D48-914C-DA52A148A9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 usage of randomly shaped (angular shards) particles as nuclear fuel component filled in a cladding goes back to the 1950s</a:t>
            </a:r>
          </a:p>
          <a:p>
            <a:r>
              <a:rPr lang="en-US" sz="2400" dirty="0"/>
              <a:t>Reprocessing of fuel from the BOR-60 reactor was pursued to developed fuel for the BN-600 reactor – MOX fueled fast reactors</a:t>
            </a:r>
          </a:p>
          <a:p>
            <a:r>
              <a:rPr lang="en-US" sz="2400" dirty="0"/>
              <a:t>These particles are fed into the cladding under vibration</a:t>
            </a:r>
          </a:p>
          <a:p>
            <a:r>
              <a:rPr lang="en-US" sz="2400" dirty="0"/>
              <a:t>Vibration packing = </a:t>
            </a:r>
            <a:r>
              <a:rPr lang="en-US" sz="2400" dirty="0" err="1"/>
              <a:t>Vipac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34351D-AD83-0D45-A84D-07DCDC4CC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47FB33-D8A8-B34F-9918-693EFD1627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7754" y="1839872"/>
            <a:ext cx="6374246" cy="385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71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8B15C-0592-7847-A3FC-15A838711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Sphere-Pac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1B631-9B33-8C43-AF48-74478CD07D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384800" cy="4157663"/>
          </a:xfrm>
        </p:spPr>
        <p:txBody>
          <a:bodyPr/>
          <a:lstStyle/>
          <a:p>
            <a:r>
              <a:rPr lang="en-US" sz="2400" dirty="0"/>
              <a:t>Sphere-</a:t>
            </a:r>
            <a:r>
              <a:rPr lang="en-US" sz="2400" dirty="0" err="1"/>
              <a:t>pac</a:t>
            </a:r>
            <a:r>
              <a:rPr lang="en-US" sz="2400" dirty="0"/>
              <a:t> fuel is also composed of particles which are directly filled into a fuel pin</a:t>
            </a:r>
          </a:p>
          <a:p>
            <a:r>
              <a:rPr lang="en-US" sz="2400" dirty="0"/>
              <a:t>However, particles are shaped into spheres to generate a more predictable arrangement of particles in the fuel pin</a:t>
            </a:r>
          </a:p>
          <a:p>
            <a:r>
              <a:rPr lang="en-US" sz="2400" dirty="0"/>
              <a:t>Sphere-</a:t>
            </a:r>
            <a:r>
              <a:rPr lang="en-US" sz="2400" dirty="0" err="1"/>
              <a:t>pac</a:t>
            </a:r>
            <a:r>
              <a:rPr lang="en-US" sz="2400" dirty="0"/>
              <a:t> is used in conjunction with the PUREX process, combined with follow-up processes such as actinide extraction</a:t>
            </a:r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9F7486-1197-9D4B-BF7C-925A6EB79C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A fully aqueous method offers excellent distribution of the fissile material in the matrix and the formation of solid solution in the ceramic</a:t>
            </a:r>
          </a:p>
          <a:p>
            <a:r>
              <a:rPr lang="en-US" sz="2400" dirty="0"/>
              <a:t>This also eliminates the need for mechanical devices, reduces powder generation, and thus minimizes contamination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F62584-E2F2-214A-A773-00F004A26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04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784B3-9D3B-0A4D-B070-435F2FF14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Particle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AAAF6-E7B6-7744-A22B-35781314DD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This modified geometry of fuel will present important changes in the fuel properties as a unit</a:t>
            </a:r>
          </a:p>
          <a:p>
            <a:r>
              <a:rPr lang="en-US" sz="2400" dirty="0"/>
              <a:t>The thermal conductivity is reduced, which increases the centerline temperature, and can lead to restructuring</a:t>
            </a:r>
          </a:p>
          <a:p>
            <a:r>
              <a:rPr lang="en-US" sz="2400" dirty="0"/>
              <a:t>The fuel is softer because of the void space, reducing FCMI</a:t>
            </a:r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0086CB-092C-4F4D-9F9F-A7F6844FB8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Significantly higher fission gas release, due to the prevalence of free surfaces</a:t>
            </a:r>
          </a:p>
          <a:p>
            <a:r>
              <a:rPr lang="en-US" sz="2400" dirty="0"/>
              <a:t>In the case of a cladding breach, this increased fuel surface area provides greater opportunity for coolant reaction with the fuel</a:t>
            </a:r>
          </a:p>
          <a:p>
            <a:r>
              <a:rPr lang="en-US" sz="2400" dirty="0"/>
              <a:t>At fuel startup, fuel particles are not bonded, and in case of early life cladding breach, potential loss of fuel particles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D7A57F-F7BE-4A48-B3C5-EE2475929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720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533CA-7EF2-2B46-9312-F7119DC7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Macrostructure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2CA22-DA52-BB4C-870F-03EA3A95B7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 macrostructure of the fuel changes with operation</a:t>
            </a:r>
          </a:p>
          <a:p>
            <a:r>
              <a:rPr lang="en-US" sz="2400" dirty="0"/>
              <a:t>The high temperature will lead to sintering and restructuring into different zones (as in MOX fuel)</a:t>
            </a:r>
          </a:p>
          <a:p>
            <a:r>
              <a:rPr lang="en-US" sz="2400" dirty="0"/>
              <a:t>Similar four zone restructuring will occur, but with different zones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3B545E-7E37-1D4A-BBB8-F406B005D2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1: central void; 2: highly dense fuel similar to a pellet; 3: sintered microstructure with retained porosity; 4: original particle macrostructure</a:t>
            </a:r>
          </a:p>
          <a:p>
            <a:r>
              <a:rPr lang="en-US" sz="2400" dirty="0"/>
              <a:t>As the structure of the fuel changes, the properties change dramatically with radius and time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CB81C-1020-E647-A3A7-442E928EE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84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supercritical water cooled reactors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5CE2A5-2FD6-6F4D-9D13-257FBB46D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0227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382DC-DE0D-FE4A-B6D4-D283721DC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Sphere-Pac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3B43B-DC35-094A-83C4-DF31DA3C97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6611008" cy="4157663"/>
          </a:xfrm>
        </p:spPr>
        <p:txBody>
          <a:bodyPr/>
          <a:lstStyle/>
          <a:p>
            <a:r>
              <a:rPr lang="en-US" sz="2200" dirty="0"/>
              <a:t>While the sphere-</a:t>
            </a:r>
            <a:r>
              <a:rPr lang="en-US" sz="2200" dirty="0" err="1"/>
              <a:t>pac</a:t>
            </a:r>
            <a:r>
              <a:rPr lang="en-US" sz="2200" dirty="0"/>
              <a:t> concept is more complex than </a:t>
            </a:r>
            <a:r>
              <a:rPr lang="en-US" sz="2200" dirty="0" err="1"/>
              <a:t>vipac</a:t>
            </a:r>
            <a:r>
              <a:rPr lang="en-US" sz="2200" dirty="0"/>
              <a:t>, it offers additional flexibility</a:t>
            </a:r>
          </a:p>
          <a:p>
            <a:r>
              <a:rPr lang="en-US" sz="2200" dirty="0"/>
              <a:t>Particle sizes and particle distributions can be included</a:t>
            </a:r>
          </a:p>
          <a:p>
            <a:r>
              <a:rPr lang="en-US" sz="2200" dirty="0"/>
              <a:t>Spherical particles offer low friction resistance during the filling procedure</a:t>
            </a:r>
          </a:p>
          <a:p>
            <a:r>
              <a:rPr lang="en-US" sz="2200" dirty="0"/>
              <a:t>Sphere-</a:t>
            </a:r>
            <a:r>
              <a:rPr lang="en-US" sz="2200" dirty="0" err="1"/>
              <a:t>pac</a:t>
            </a:r>
            <a:r>
              <a:rPr lang="en-US" sz="2200" dirty="0"/>
              <a:t> can thus reach up to 90% smear density</a:t>
            </a:r>
          </a:p>
          <a:p>
            <a:r>
              <a:rPr lang="en-US" sz="2200" dirty="0"/>
              <a:t>Infiltration filling allows for tailoring of small particles to serve specific purposes, such as an oxygen getter, a low reactivity with cladding, etc.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92364CC-3AF1-9842-90FF-42E0FD70E1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5003" y="2054712"/>
            <a:ext cx="5196996" cy="322148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F35143-8F2E-6C40-BE01-4873CB1C5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1531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F7185-7E96-6249-B412-0B5EE85FF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Vipac</a:t>
            </a:r>
            <a:r>
              <a:rPr lang="en-US" dirty="0"/>
              <a:t> Irradiations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5F19F-3EAF-044F-89BC-3863263F3A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4026946" cy="4157663"/>
          </a:xfrm>
        </p:spPr>
        <p:txBody>
          <a:bodyPr/>
          <a:lstStyle/>
          <a:p>
            <a:r>
              <a:rPr lang="en-US" sz="2200" dirty="0"/>
              <a:t>Japanese irradiations (FUJI Project), with MOX fuel 20% Pu</a:t>
            </a:r>
          </a:p>
          <a:p>
            <a:r>
              <a:rPr lang="en-US" sz="2200" dirty="0" err="1"/>
              <a:t>Vipac</a:t>
            </a:r>
            <a:r>
              <a:rPr lang="en-US" sz="2200" dirty="0"/>
              <a:t> fuel after initial sintering test irradiated up to 487 W/cm after 36h</a:t>
            </a:r>
          </a:p>
          <a:p>
            <a:r>
              <a:rPr lang="en-US" sz="2200" dirty="0"/>
              <a:t>a) Restructuring test with ramping up to 502 W/cm for 36h and b) holding at 502 W/cm for 96h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8FF2A2-E2C9-3944-945F-AFC704D91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226F27-6E48-5B41-BC4D-EB9C38B7083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9426" y="2097884"/>
            <a:ext cx="7240942" cy="362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6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940B-9502-6542-B5EE-26DD516B5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Sphere-Pac Irradiations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73F8B-9E4A-DE4E-8987-738BE83FA2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2897393" cy="4157663"/>
          </a:xfrm>
        </p:spPr>
        <p:txBody>
          <a:bodyPr/>
          <a:lstStyle/>
          <a:p>
            <a:r>
              <a:rPr lang="en-US" sz="2200" dirty="0"/>
              <a:t>Dounreay fast reactor – </a:t>
            </a:r>
            <a:r>
              <a:rPr lang="en-US" sz="2200" dirty="0" err="1"/>
              <a:t>UPu</a:t>
            </a:r>
            <a:r>
              <a:rPr lang="en-US" sz="2200" dirty="0"/>
              <a:t>-C fuels</a:t>
            </a:r>
          </a:p>
          <a:p>
            <a:r>
              <a:rPr lang="en-US" sz="2200" dirty="0"/>
              <a:t>a) 62 kW/m, 7.3% FIMA, 458C</a:t>
            </a:r>
          </a:p>
          <a:p>
            <a:r>
              <a:rPr lang="en-US" sz="2200" dirty="0"/>
              <a:t>b) 49 kW/m, 5.7% FIMA, 320C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C9C67-0DC7-6E46-9138-46220394D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1F07AB-F315-C44F-BDC0-21BEFA23CD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6023" y="2116934"/>
            <a:ext cx="7116377" cy="355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3268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2920C-6AF5-FA4D-A6C3-37EB168C8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DDE8A-D760-FF4B-AC6B-01C0B9F1A4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10972799" cy="4157663"/>
          </a:xfrm>
        </p:spPr>
        <p:txBody>
          <a:bodyPr/>
          <a:lstStyle/>
          <a:p>
            <a:r>
              <a:rPr lang="en-US" sz="2400" dirty="0"/>
              <a:t>Particle fuels are a realistic option for fast reactor systems</a:t>
            </a:r>
          </a:p>
          <a:p>
            <a:r>
              <a:rPr lang="en-US" sz="2400" dirty="0"/>
              <a:t>Fast reactors allow for efficient burning of actinides</a:t>
            </a:r>
          </a:p>
          <a:p>
            <a:r>
              <a:rPr lang="en-US" sz="2400" dirty="0"/>
              <a:t>Nominal fast reactor fuel pins are designed for fission gas release, and thus the larger gas release, compared to UO2, is not detrimental</a:t>
            </a:r>
          </a:p>
          <a:p>
            <a:r>
              <a:rPr lang="en-US" sz="2400" dirty="0"/>
              <a:t>Other fuel bases, other than oxides, can easily be deployed</a:t>
            </a:r>
          </a:p>
          <a:p>
            <a:r>
              <a:rPr lang="en-US" sz="2400" dirty="0"/>
              <a:t>FCMI is greatly reduced due to the inherent space allowing for swelling of the particles</a:t>
            </a:r>
          </a:p>
          <a:p>
            <a:r>
              <a:rPr lang="en-US" sz="2400" dirty="0"/>
              <a:t>LWR application is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4E58BF-D9CC-6143-BBCF-E882B3F5E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547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waste glasses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5CE2A5-2FD6-6F4D-9D13-257FBB46D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075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51B68-D7A4-BA49-AECF-D912F00A4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Waste 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BCB58-5D55-264F-AEAB-7F1A2287F7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Fission products (FPs) and minor actinides (MAs) produced during fuel irradiation in the reactor only represent about 5% of the weight of used nuclear fuel, but about 98% of its radioactivity</a:t>
            </a:r>
          </a:p>
          <a:p>
            <a:r>
              <a:rPr lang="en-US" sz="2400" dirty="0"/>
              <a:t>When fuel is reprocessed, the FPs and MAs end up in concentrated solutions (High Level Waste – HLW) temporarily stored in tanks </a:t>
            </a:r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2C914-8A7F-6740-9177-5ADEF1730A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Long term (&gt;100 year) storage requires a different path, with initial targets on glass or glass-ceramics to immobilize FPs</a:t>
            </a:r>
          </a:p>
          <a:p>
            <a:r>
              <a:rPr lang="en-US" sz="2400" dirty="0"/>
              <a:t>The first attempts at the CEA in 1957 targeted crystals of mica-phlogopite: M2Mg6(AlSi3)2O20F4</a:t>
            </a:r>
          </a:p>
          <a:p>
            <a:r>
              <a:rPr lang="en-US" sz="2400" dirty="0"/>
              <a:t>Twenty years later, borosilicate glass had appeared as the standard choice for the HLW matrix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4694B-686F-1A4D-8BC3-FBFD5D4A4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0414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9A77F-109B-774A-96C3-D70F3676E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Glasses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CB04B-1C16-4A4E-A511-A313E4490D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Some liquid phase materials have a high viscosity near the melting point, and such materials tend to crystallize slowly</a:t>
            </a:r>
          </a:p>
          <a:p>
            <a:r>
              <a:rPr lang="en-US" sz="2200" dirty="0"/>
              <a:t>If a cooling rate is faster than the crystallization rate, the material will rigidify into a “vitreous state”, in which no periodic crystal structure is present</a:t>
            </a:r>
          </a:p>
          <a:p>
            <a:r>
              <a:rPr lang="en-US" sz="2200" dirty="0"/>
              <a:t>Glass has an absence of order in the distribution of elementary structural units at scales larger than 10–30 Å</a:t>
            </a:r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4D0A1A-12DE-8442-AEAB-55F06E2AC25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Glass is in a metastable state, but is not unstable because the energy barrier to bring it to its more stable crystallized state is generally significant due to the high viscosity</a:t>
            </a:r>
          </a:p>
          <a:p>
            <a:r>
              <a:rPr lang="en-US" sz="2200" dirty="0"/>
              <a:t>Glass is a non porous, impermeable, isotropic, non cleavable, elastic, solid with a fragile rupture behavior</a:t>
            </a:r>
          </a:p>
          <a:p>
            <a:r>
              <a:rPr lang="en-US" sz="2200" dirty="0"/>
              <a:t>Glass is a material which transitions continuously and reversibly from liquid to solid state with temperature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7F2EE6-4B5C-B84F-918F-428B12EDD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9795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A4153-3A79-DA45-AF77-08C5C281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Waste Glasses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D0545-5618-1447-8095-C2DF0F4782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Vitrification consists of making a new material where the waste components are contained at the atomic scale within the matrix and can only be released by destruction of the network bonds</a:t>
            </a:r>
          </a:p>
          <a:p>
            <a:r>
              <a:rPr lang="en-US" sz="2400" dirty="0"/>
              <a:t>One major requirement is then that the selected matrix be able to incorporate all of the waste stream components in its structure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003F23-E8D9-1A47-BBB1-9F91CEFD13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By using the flexibility brought about by the disordered and relatively loose structure of a glass, it is possible to design glass compositions able to integrate a very wide range of elements within their structure, and which are tolerant to compositional variations in the waste stream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8913E5-6F14-3543-8270-DB8EA8060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15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53B99-77C1-DB41-8268-B61865214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Behavior of Waste Glasses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8A767-A976-1044-B0BB-7DD4CF6FB8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 main phenomena that could alter glass containment properties over the long term are heat (for HLW only), radiation damage, and alteration by water</a:t>
            </a:r>
          </a:p>
          <a:p>
            <a:r>
              <a:rPr lang="en-US" sz="2400" dirty="0"/>
              <a:t>Heat can potentially induce the glass to reach a point beyond the glass transition temperature</a:t>
            </a:r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CECAA2-9341-384D-B81C-2A8BF2F78A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However, in nuclear glasses the diffusion is sufficiently slow (high viscosity) to make crystallization incredibly difficult</a:t>
            </a:r>
          </a:p>
          <a:p>
            <a:r>
              <a:rPr lang="en-US" sz="2400" dirty="0"/>
              <a:t>In the R7T7 glass, a period of several millions of years are required for the three main phases to be completely crystallized at any temperature below 600C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C19BA3-9155-534B-853E-A7984ACAA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7798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9079B-B18A-FC41-BE0B-82B52B50F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Radiation Damage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CFF4A-2D48-F844-A010-A711F0016A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Alpha decay is the main cause of radiation damage, where a radioactive nuclide emits an alpha particle (He atom) and a recoil nucleus, generating damage cascades</a:t>
            </a:r>
          </a:p>
          <a:p>
            <a:r>
              <a:rPr lang="en-US" sz="2400" dirty="0"/>
              <a:t>Due to the effect of alpha decay the glass density decreases slightly, and its mechanical properties improve, especially fracture toughness</a:t>
            </a:r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05DF20-EB8B-5347-9FA6-59F284F7FB4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MD simulations have been performed that show the capacity of glasses to restore its structure following a cascade event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C84D53-F24B-EE4A-A055-EB3FD491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F89529-277F-BE4A-B126-E69801358A9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9674" y="3452846"/>
            <a:ext cx="3455851" cy="340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14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2EF94-E3DD-024B-93DC-361119AD0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Supercritical Water Reactor (SCWR)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F151B-437F-8847-B756-69BA20C7C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0"/>
            <a:ext cx="5478684" cy="4157664"/>
          </a:xfrm>
        </p:spPr>
        <p:txBody>
          <a:bodyPr>
            <a:normAutofit/>
          </a:bodyPr>
          <a:lstStyle/>
          <a:p>
            <a:r>
              <a:rPr lang="en-US" sz="2400" dirty="0"/>
              <a:t>Similar to a traditional light water reactor, but operates at a supercritical pressure</a:t>
            </a:r>
          </a:p>
          <a:p>
            <a:r>
              <a:rPr lang="en-US" sz="2400" dirty="0"/>
              <a:t>Water heated in the core becomes a supercritical fluid, which can directly be used in a steam turbine</a:t>
            </a:r>
          </a:p>
          <a:p>
            <a:r>
              <a:rPr lang="en-US" sz="2400" dirty="0"/>
              <a:t>Removes the added step of a heat exchanger, increasing the efficiency of the reactor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BD7269-CC03-FC4F-B9E9-CC2E61A653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9063" y="1815859"/>
            <a:ext cx="4646821" cy="473394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92E716-8D5B-6D43-97C2-7DF792AFD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616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333EB-636D-3745-ACF7-85CE68CBD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Waste Glass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B8C59-EC2D-EC4B-B5E3-50B979A008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Vitrification is the world reference solution to the containment of HLW</a:t>
            </a:r>
          </a:p>
          <a:p>
            <a:r>
              <a:rPr lang="en-US" sz="2400" dirty="0"/>
              <a:t>Glasses can easily incorporate all known fission product species</a:t>
            </a:r>
          </a:p>
          <a:p>
            <a:r>
              <a:rPr lang="en-US" sz="2400" dirty="0"/>
              <a:t>Glasses will not undergo crystallization due to decay heat</a:t>
            </a:r>
          </a:p>
          <a:p>
            <a:r>
              <a:rPr lang="en-US" sz="2400" dirty="0"/>
              <a:t>Glasses self-heal irradiation damage</a:t>
            </a:r>
          </a:p>
          <a:p>
            <a:r>
              <a:rPr lang="en-US" sz="2400" dirty="0"/>
              <a:t>Glasses are reasonably resistant to long-term exposure to sea water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6CCB3-ECDF-6548-8320-6D70C9FCF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1026" name="Picture 2" descr="Can Radioactive Waste Be Immobilized in Glass for Millions of Years?">
            <a:extLst>
              <a:ext uri="{FF2B5EF4-FFF2-40B4-BE49-F238E27FC236}">
                <a16:creationId xmlns:a16="http://schemas.microsoft.com/office/drawing/2014/main" id="{D7E83393-4554-3840-BB9B-9E51F5442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8418" y="1968500"/>
            <a:ext cx="4525306" cy="397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3904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FF56A-496A-2047-ADE5-CCF8BA98C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1C54CC-89BB-E14E-BB5B-7103DC231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31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2EF94-E3DD-024B-93DC-361119AD0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Supercritical water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F151B-437F-8847-B756-69BA20C7C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499"/>
            <a:ext cx="6390290" cy="4513323"/>
          </a:xfrm>
        </p:spPr>
        <p:txBody>
          <a:bodyPr>
            <a:noAutofit/>
          </a:bodyPr>
          <a:lstStyle/>
          <a:p>
            <a:r>
              <a:rPr lang="en-US" sz="2000" dirty="0"/>
              <a:t>A supercritical fluid is a substance with a temperature and pressure above its critical point</a:t>
            </a:r>
          </a:p>
          <a:p>
            <a:r>
              <a:rPr lang="en-US" sz="2000" dirty="0"/>
              <a:t>At such a point, distinct solid and liquid phases do not exist</a:t>
            </a:r>
          </a:p>
          <a:p>
            <a:r>
              <a:rPr lang="en-US" sz="2000" dirty="0"/>
              <a:t>Critical point of water is 22 </a:t>
            </a:r>
            <a:r>
              <a:rPr lang="en-US" sz="2000" dirty="0" err="1"/>
              <a:t>MPa</a:t>
            </a:r>
            <a:r>
              <a:rPr lang="en-US" sz="2000" dirty="0"/>
              <a:t> and 647 K</a:t>
            </a:r>
          </a:p>
          <a:p>
            <a:r>
              <a:rPr lang="en-US" sz="2000" dirty="0"/>
              <a:t>Density is highly variable, based on temperature and pressure:</a:t>
            </a:r>
          </a:p>
          <a:p>
            <a:pPr lvl="1"/>
            <a:r>
              <a:rPr lang="en-US" sz="2000" dirty="0"/>
              <a:t>0.78 g/cc @ 25 </a:t>
            </a:r>
            <a:r>
              <a:rPr lang="en-US" sz="2000" dirty="0" err="1"/>
              <a:t>MPa</a:t>
            </a:r>
            <a:r>
              <a:rPr lang="en-US" sz="2000" dirty="0"/>
              <a:t> and 280 C</a:t>
            </a:r>
          </a:p>
          <a:p>
            <a:pPr lvl="1"/>
            <a:r>
              <a:rPr lang="en-US" sz="2000" dirty="0"/>
              <a:t>0.09 g/cc @ 25 </a:t>
            </a:r>
            <a:r>
              <a:rPr lang="en-US" sz="2000" dirty="0" err="1"/>
              <a:t>MPa</a:t>
            </a:r>
            <a:r>
              <a:rPr lang="en-US" sz="2000" dirty="0"/>
              <a:t> and 500 C</a:t>
            </a:r>
          </a:p>
          <a:p>
            <a:pPr lvl="1"/>
            <a:r>
              <a:rPr lang="en-US" sz="2000" dirty="0"/>
              <a:t>these are reasonable inlet/outlet temperatures for SCWR coolant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DD785E-263A-BF4D-99C7-8C21EE29B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732" y="2228793"/>
            <a:ext cx="4174778" cy="337322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F4A306-2A7A-5C45-AAB1-E0478585A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362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2EF94-E3DD-024B-93DC-361119AD0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to LWR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F151B-437F-8847-B756-69BA20C7C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6661" y="1923436"/>
            <a:ext cx="5478684" cy="2487753"/>
          </a:xfrm>
        </p:spPr>
        <p:txBody>
          <a:bodyPr/>
          <a:lstStyle/>
          <a:p>
            <a:r>
              <a:rPr lang="en-US" sz="2000" dirty="0"/>
              <a:t>SCWR</a:t>
            </a:r>
          </a:p>
          <a:p>
            <a:pPr lvl="1"/>
            <a:r>
              <a:rPr lang="en-US" sz="2000" dirty="0"/>
              <a:t>coolant in: 280 C</a:t>
            </a:r>
          </a:p>
          <a:p>
            <a:pPr lvl="1"/>
            <a:r>
              <a:rPr lang="en-US" sz="2000" dirty="0"/>
              <a:t>coolant out: 600 C</a:t>
            </a:r>
          </a:p>
          <a:p>
            <a:pPr lvl="1"/>
            <a:r>
              <a:rPr lang="en-US" sz="2000" dirty="0"/>
              <a:t>outlet specific enthalpy: 3150 kJ/kg</a:t>
            </a:r>
          </a:p>
          <a:p>
            <a:pPr lvl="1"/>
            <a:r>
              <a:rPr lang="en-US" sz="2000" dirty="0"/>
              <a:t>three pass coolant</a:t>
            </a:r>
          </a:p>
          <a:p>
            <a:pPr lvl="1"/>
            <a:r>
              <a:rPr lang="en-US" sz="2000" dirty="0"/>
              <a:t>coolant pressure: 25 MPa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1D01BA0-3086-7144-A4A9-E4CA0ABEA78D}"/>
              </a:ext>
            </a:extLst>
          </p:cNvPr>
          <p:cNvSpPr txBox="1">
            <a:spLocks/>
          </p:cNvSpPr>
          <p:nvPr/>
        </p:nvSpPr>
        <p:spPr bwMode="auto">
          <a:xfrm>
            <a:off x="1186661" y="4219550"/>
            <a:ext cx="5478684" cy="2198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189" indent="-457189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990575" indent="-380990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2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523962" indent="-304792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2133547" indent="-304792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67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743131" indent="-304792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333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LWR</a:t>
            </a:r>
          </a:p>
          <a:p>
            <a:pPr lvl="1"/>
            <a:r>
              <a:rPr lang="en-US" sz="2000" dirty="0"/>
              <a:t>coolant in: 275 C</a:t>
            </a:r>
          </a:p>
          <a:p>
            <a:pPr lvl="1"/>
            <a:r>
              <a:rPr lang="en-US" sz="2000" dirty="0"/>
              <a:t>coolant out: 315 C</a:t>
            </a:r>
          </a:p>
          <a:p>
            <a:pPr lvl="1"/>
            <a:r>
              <a:rPr lang="en-US" sz="2000" dirty="0"/>
              <a:t>outlet specific enthalpy: 200 kJ/kg</a:t>
            </a:r>
          </a:p>
          <a:p>
            <a:pPr lvl="1"/>
            <a:r>
              <a:rPr lang="en-US" sz="2000" dirty="0"/>
              <a:t>one pass coolant</a:t>
            </a:r>
          </a:p>
          <a:p>
            <a:pPr lvl="1"/>
            <a:r>
              <a:rPr lang="en-US" sz="2000" dirty="0"/>
              <a:t>coolant pressure: 15 </a:t>
            </a:r>
            <a:r>
              <a:rPr lang="en-US" sz="2000" dirty="0" err="1"/>
              <a:t>MPa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0B561A-C519-2B49-A78A-5B94EC4E03F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5381" y="1784774"/>
            <a:ext cx="2752897" cy="25813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8CDDB1-01CD-274D-B832-A993ADB5E43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8901" y="4219550"/>
            <a:ext cx="3159377" cy="252882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50263-9142-8041-A149-F76399BCA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60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2EF94-E3DD-024B-93DC-361119AD0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F151B-437F-8847-B756-69BA20C7C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0"/>
            <a:ext cx="10972800" cy="4157664"/>
          </a:xfrm>
        </p:spPr>
        <p:txBody>
          <a:bodyPr>
            <a:noAutofit/>
          </a:bodyPr>
          <a:lstStyle/>
          <a:p>
            <a:r>
              <a:rPr lang="en-US" sz="1800" dirty="0"/>
              <a:t>Supercritical water has excellent heat transfer properties allowing a high power density, a small core, and a small containment structure</a:t>
            </a:r>
          </a:p>
          <a:p>
            <a:r>
              <a:rPr lang="en-US" sz="1800" dirty="0"/>
              <a:t>The use of a supercritical Rankine cycle with its typically higher temperatures improves efficiency (would be ~45 % versus ~33 % of current PWR/BWRs)</a:t>
            </a:r>
          </a:p>
          <a:p>
            <a:r>
              <a:rPr lang="en-US" sz="1800" dirty="0"/>
              <a:t>This higher efficiency would lead to better fuel economy and a lighter fuel load, lessening residual (decay) heat</a:t>
            </a:r>
          </a:p>
          <a:p>
            <a:r>
              <a:rPr lang="en-US" sz="1800" dirty="0"/>
              <a:t>SCWR is typically designed as a direct-cycle, whereby steam or hot supercritical water from the core is used directly in a steam turbine with no intermediate heat exchangers, </a:t>
            </a:r>
            <a:r>
              <a:rPr lang="en-US" sz="1800" dirty="0" err="1"/>
              <a:t>etc</a:t>
            </a:r>
            <a:endParaRPr lang="en-US" sz="1800" dirty="0"/>
          </a:p>
          <a:p>
            <a:r>
              <a:rPr lang="en-US" sz="1800" dirty="0"/>
              <a:t>SCWRs can operate as a fast breeder, or utilize heavy water and the thorium fuel cycle</a:t>
            </a:r>
          </a:p>
          <a:p>
            <a:r>
              <a:rPr lang="en-US" sz="1800" dirty="0"/>
              <a:t>Disadvantages include operating at very high temperatures and pressures, increasing material challenges</a:t>
            </a:r>
          </a:p>
          <a:p>
            <a:r>
              <a:rPr lang="en-US" sz="1800" dirty="0"/>
              <a:t>The economic advantage of a direct cycle is a downside with regard to safety, in that a cladding breach means your turbine and generators are directly exposed to radioactivity</a:t>
            </a:r>
          </a:p>
          <a:p>
            <a:r>
              <a:rPr lang="en-US" sz="1800" dirty="0"/>
              <a:t>Corrosion in SCW is a challenge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52E16-BC68-6F49-B951-B6D3E37A0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98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E1DF7-DEF1-454D-9481-F8B399549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SCW geometry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2CBD7-327F-5E46-9CCC-9526BB1388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There is experience in SCW cycles in the fossil fuel industry, however they are able to use thick-walled geometries that are not feasible in nuclear designs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99B50F-8AD5-BE43-A25D-BA4F1596A1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5525" y="1968500"/>
            <a:ext cx="5368950" cy="4157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ADE9E9-2987-D24E-ACE2-30787277C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1FC24F-031C-D644-B5C6-6C01542D890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109" y="4635062"/>
            <a:ext cx="2072655" cy="9586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C7EF11-D3EA-864C-AB4C-C50A612C1DD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6171" y="4257001"/>
            <a:ext cx="2454822" cy="17245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24E4C8-80FA-1742-837C-84B09505400F}"/>
              </a:ext>
            </a:extLst>
          </p:cNvPr>
          <p:cNvSpPr txBox="1"/>
          <p:nvPr/>
        </p:nvSpPr>
        <p:spPr>
          <a:xfrm>
            <a:off x="6653049" y="6123426"/>
            <a:ext cx="358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1/8 assembly model SCWR core</a:t>
            </a:r>
          </a:p>
        </p:txBody>
      </p:sp>
    </p:spTree>
    <p:extLst>
      <p:ext uri="{BB962C8B-B14F-4D97-AF65-F5344CB8AC3E}">
        <p14:creationId xmlns:p14="http://schemas.microsoft.com/office/powerpoint/2010/main" val="2796670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982FD-5F99-BD46-A245-73EE60C47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Corrosion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47DEA-1DAD-5A44-9C96-25478333AD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These very thin-walled components provide little margin for corrosion in an SCWR core, where the consequences of failure are significant </a:t>
            </a:r>
          </a:p>
          <a:p>
            <a:r>
              <a:rPr lang="en-US" sz="2400" dirty="0"/>
              <a:t>Oxide films and deposition of corrosion products from out-of-core components can lead to overheating (and failure) and changes in reactivity</a:t>
            </a:r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C121A5-1113-C849-AC4D-7CF768B8428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SCW corrosion studies have included F/M steels, austenitic steels, Ni alloys, Zr alloys and </a:t>
            </a:r>
            <a:r>
              <a:rPr lang="en-US" sz="2400" dirty="0" err="1"/>
              <a:t>Ti</a:t>
            </a:r>
            <a:r>
              <a:rPr lang="en-US" sz="2400" dirty="0"/>
              <a:t> alloys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4A734E-E5A8-B140-B051-EDE8DC7D8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B496C3-83F6-0545-BBB9-F56C0B7CEE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8389" y="3882885"/>
            <a:ext cx="5274011" cy="214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8986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44675</TotalTime>
  <Words>2580</Words>
  <Application>Microsoft Macintosh PowerPoint</Application>
  <PresentationFormat>Widescreen</PresentationFormat>
  <Paragraphs>254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Custom Design</vt:lpstr>
      <vt:lpstr>1_NCStateU-horizontal-left-logo</vt:lpstr>
      <vt:lpstr>NE 795: Advanced Reactor Materials</vt:lpstr>
      <vt:lpstr>Housekeeping</vt:lpstr>
      <vt:lpstr>supercritical water cooled reactors</vt:lpstr>
      <vt:lpstr>Supercritical Water Reactor (SCWR)</vt:lpstr>
      <vt:lpstr>Supercritical water</vt:lpstr>
      <vt:lpstr>Comparison to LWR</vt:lpstr>
      <vt:lpstr>Features</vt:lpstr>
      <vt:lpstr>SCW geometry</vt:lpstr>
      <vt:lpstr>Corrosion</vt:lpstr>
      <vt:lpstr>Alloy Classes</vt:lpstr>
      <vt:lpstr>Stress Corrosion Cracking</vt:lpstr>
      <vt:lpstr>CO2 corrosion in reactors</vt:lpstr>
      <vt:lpstr>CO2 Applications</vt:lpstr>
      <vt:lpstr>CO2 Usage</vt:lpstr>
      <vt:lpstr>CO2 Corrosion</vt:lpstr>
      <vt:lpstr>Three-regime corrosion</vt:lpstr>
      <vt:lpstr>Composite fuels</vt:lpstr>
      <vt:lpstr>Composite Fuels</vt:lpstr>
      <vt:lpstr>Composite Fuels</vt:lpstr>
      <vt:lpstr>Cermet Fuel</vt:lpstr>
      <vt:lpstr>Cercer Fuel</vt:lpstr>
      <vt:lpstr>Composite Thermal Conductivity</vt:lpstr>
      <vt:lpstr>Irradiation Behavior</vt:lpstr>
      <vt:lpstr>Particle fuels</vt:lpstr>
      <vt:lpstr>Particle Fuels</vt:lpstr>
      <vt:lpstr>Vipac</vt:lpstr>
      <vt:lpstr>Sphere-Pac</vt:lpstr>
      <vt:lpstr>Particle Fuels</vt:lpstr>
      <vt:lpstr>Macrostructure Changes</vt:lpstr>
      <vt:lpstr>Sphere-Pac Concepts</vt:lpstr>
      <vt:lpstr>Vipac Irradiations</vt:lpstr>
      <vt:lpstr>Sphere-Pac Irradiations</vt:lpstr>
      <vt:lpstr>Overview</vt:lpstr>
      <vt:lpstr>waste glasses</vt:lpstr>
      <vt:lpstr>Waste Forms</vt:lpstr>
      <vt:lpstr>Glasses</vt:lpstr>
      <vt:lpstr>Waste Glasses</vt:lpstr>
      <vt:lpstr>Behavior of Waste Glasses</vt:lpstr>
      <vt:lpstr>Radiation Damage</vt:lpstr>
      <vt:lpstr>Waste Glass Summary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Fabrication</dc:title>
  <dc:creator>Ben Beeler</dc:creator>
  <cp:lastModifiedBy>Benjamin W. Beeler</cp:lastModifiedBy>
  <cp:revision>87</cp:revision>
  <dcterms:created xsi:type="dcterms:W3CDTF">2019-12-09T16:44:02Z</dcterms:created>
  <dcterms:modified xsi:type="dcterms:W3CDTF">2023-11-28T20:30:25Z</dcterms:modified>
</cp:coreProperties>
</file>